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3" r:id="rId17"/>
    <p:sldId id="272" r:id="rId18"/>
    <p:sldId id="274" r:id="rId19"/>
    <p:sldId id="275" r:id="rId20"/>
    <p:sldId id="278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5EA2"/>
    <a:srgbClr val="FFFFFF"/>
    <a:srgbClr val="7F60C4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384225-2FE0-4CF1-8204-1BEDC430BE63}" type="doc">
      <dgm:prSet loTypeId="urn:microsoft.com/office/officeart/2008/layout/AlternatingHexagons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413F294-272E-4515-84A2-D703C5213534}">
      <dgm:prSet phldrT="[Text]"/>
      <dgm:spPr/>
      <dgm:t>
        <a:bodyPr/>
        <a:lstStyle/>
        <a:p>
          <a:r>
            <a:rPr lang="en-IN" dirty="0"/>
            <a:t>Calculate the number of launches on each site</a:t>
          </a:r>
        </a:p>
      </dgm:t>
    </dgm:pt>
    <dgm:pt modelId="{B3AF2B69-C92A-4515-907F-027A15982384}" type="parTrans" cxnId="{2979BED8-AAE8-4199-8785-C52CFFF684CF}">
      <dgm:prSet/>
      <dgm:spPr/>
      <dgm:t>
        <a:bodyPr/>
        <a:lstStyle/>
        <a:p>
          <a:endParaRPr lang="en-IN"/>
        </a:p>
      </dgm:t>
    </dgm:pt>
    <dgm:pt modelId="{780F4A06-BC30-4CE5-994B-37B709E5575C}" type="sibTrans" cxnId="{2979BED8-AAE8-4199-8785-C52CFFF684CF}">
      <dgm:prSet custT="1"/>
      <dgm:spPr/>
      <dgm:t>
        <a:bodyPr/>
        <a:lstStyle/>
        <a:p>
          <a:r>
            <a:rPr lang="en-IN" sz="1200" dirty="0"/>
            <a:t>Checking null values</a:t>
          </a:r>
        </a:p>
      </dgm:t>
    </dgm:pt>
    <dgm:pt modelId="{E0577287-581B-4D24-A461-5818EB7A4ACE}">
      <dgm:prSet phldrT="[Text]"/>
      <dgm:spPr/>
      <dgm:t>
        <a:bodyPr/>
        <a:lstStyle/>
        <a:p>
          <a:r>
            <a:rPr lang="en-IN" dirty="0"/>
            <a:t>Export the values to csv</a:t>
          </a:r>
        </a:p>
      </dgm:t>
    </dgm:pt>
    <dgm:pt modelId="{CA1C72E4-C151-4826-A50F-7515D0B1AA41}" type="parTrans" cxnId="{FD1FF131-4C97-47D5-BC70-6D4AD411293C}">
      <dgm:prSet/>
      <dgm:spPr/>
      <dgm:t>
        <a:bodyPr/>
        <a:lstStyle/>
        <a:p>
          <a:endParaRPr lang="en-IN"/>
        </a:p>
      </dgm:t>
    </dgm:pt>
    <dgm:pt modelId="{41AAAE38-A179-4D78-92A9-789D0A04E403}" type="sibTrans" cxnId="{FD1FF131-4C97-47D5-BC70-6D4AD411293C}">
      <dgm:prSet/>
      <dgm:spPr/>
      <dgm:t>
        <a:bodyPr/>
        <a:lstStyle/>
        <a:p>
          <a:r>
            <a:rPr lang="en-IN" dirty="0"/>
            <a:t>Calculate the number and </a:t>
          </a:r>
          <a:r>
            <a:rPr lang="en-IN" dirty="0" err="1"/>
            <a:t>occurance</a:t>
          </a:r>
          <a:r>
            <a:rPr lang="en-IN" dirty="0"/>
            <a:t> of each orbit</a:t>
          </a:r>
        </a:p>
      </dgm:t>
    </dgm:pt>
    <dgm:pt modelId="{2CF930C5-25F1-4ABF-953B-734160B5579C}">
      <dgm:prSet phldrT="[Text]"/>
      <dgm:spPr/>
      <dgm:t>
        <a:bodyPr/>
        <a:lstStyle/>
        <a:p>
          <a:r>
            <a:rPr lang="en-IN" dirty="0"/>
            <a:t>Calculate the number and </a:t>
          </a:r>
          <a:r>
            <a:rPr lang="en-IN" dirty="0" err="1"/>
            <a:t>accurance</a:t>
          </a:r>
          <a:r>
            <a:rPr lang="en-IN" dirty="0"/>
            <a:t> of mission outcomes of the orbit</a:t>
          </a:r>
        </a:p>
      </dgm:t>
    </dgm:pt>
    <dgm:pt modelId="{532D0EDE-0A1F-43B4-9748-FB595A27F4EA}" type="parTrans" cxnId="{D6D94A13-A107-4659-9ECE-BFFD2949DEE1}">
      <dgm:prSet/>
      <dgm:spPr/>
      <dgm:t>
        <a:bodyPr/>
        <a:lstStyle/>
        <a:p>
          <a:endParaRPr lang="en-IN"/>
        </a:p>
      </dgm:t>
    </dgm:pt>
    <dgm:pt modelId="{020E41BB-E24E-4091-8E5D-CB04F3E677E4}" type="sibTrans" cxnId="{D6D94A13-A107-4659-9ECE-BFFD2949DEE1}">
      <dgm:prSet/>
      <dgm:spPr/>
      <dgm:t>
        <a:bodyPr/>
        <a:lstStyle/>
        <a:p>
          <a:r>
            <a:rPr lang="en-IN" dirty="0"/>
            <a:t>Creating a landing outcome label from outcome column</a:t>
          </a:r>
        </a:p>
      </dgm:t>
    </dgm:pt>
    <dgm:pt modelId="{CFB95F99-8558-4040-820D-B211C2050887}" type="pres">
      <dgm:prSet presAssocID="{03384225-2FE0-4CF1-8204-1BEDC430BE63}" presName="Name0" presStyleCnt="0">
        <dgm:presLayoutVars>
          <dgm:chMax/>
          <dgm:chPref/>
          <dgm:dir/>
          <dgm:animLvl val="lvl"/>
        </dgm:presLayoutVars>
      </dgm:prSet>
      <dgm:spPr/>
    </dgm:pt>
    <dgm:pt modelId="{760C9567-6448-48EB-BDD0-909FA979F9D5}" type="pres">
      <dgm:prSet presAssocID="{4413F294-272E-4515-84A2-D703C5213534}" presName="composite" presStyleCnt="0"/>
      <dgm:spPr/>
    </dgm:pt>
    <dgm:pt modelId="{37F243D2-6B19-44CF-B336-2CB155E29860}" type="pres">
      <dgm:prSet presAssocID="{4413F294-272E-4515-84A2-D703C5213534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950EC448-FC53-41FB-BB1A-2922D2A7BBE6}" type="pres">
      <dgm:prSet presAssocID="{4413F294-272E-4515-84A2-D703C5213534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CD55306-32B0-4521-BAFA-DE13E005E521}" type="pres">
      <dgm:prSet presAssocID="{4413F294-272E-4515-84A2-D703C5213534}" presName="BalanceSpacing" presStyleCnt="0"/>
      <dgm:spPr/>
    </dgm:pt>
    <dgm:pt modelId="{A98C7AAB-72B8-4C11-92BA-B46CD70F80AD}" type="pres">
      <dgm:prSet presAssocID="{4413F294-272E-4515-84A2-D703C5213534}" presName="BalanceSpacing1" presStyleCnt="0"/>
      <dgm:spPr/>
    </dgm:pt>
    <dgm:pt modelId="{FB69AD54-682E-46D9-9558-75A8E866AA53}" type="pres">
      <dgm:prSet presAssocID="{780F4A06-BC30-4CE5-994B-37B709E5575C}" presName="Accent1Text" presStyleLbl="node1" presStyleIdx="1" presStyleCnt="6"/>
      <dgm:spPr/>
    </dgm:pt>
    <dgm:pt modelId="{A371EED8-4694-4B9C-93BE-036ED28FA848}" type="pres">
      <dgm:prSet presAssocID="{780F4A06-BC30-4CE5-994B-37B709E5575C}" presName="spaceBetweenRectangles" presStyleCnt="0"/>
      <dgm:spPr/>
    </dgm:pt>
    <dgm:pt modelId="{4917CB20-4AD7-4C72-9419-54B378D1FEC7}" type="pres">
      <dgm:prSet presAssocID="{E0577287-581B-4D24-A461-5818EB7A4ACE}" presName="composite" presStyleCnt="0"/>
      <dgm:spPr/>
    </dgm:pt>
    <dgm:pt modelId="{2E48B979-6F4E-44BA-9E3C-F4473E8CFAD7}" type="pres">
      <dgm:prSet presAssocID="{E0577287-581B-4D24-A461-5818EB7A4ACE}" presName="Parent1" presStyleLbl="node1" presStyleIdx="2" presStyleCnt="6" custLinFactX="-9910" custLinFactNeighborX="-100000" custLinFactNeighborY="-1275">
        <dgm:presLayoutVars>
          <dgm:chMax val="1"/>
          <dgm:chPref val="1"/>
          <dgm:bulletEnabled val="1"/>
        </dgm:presLayoutVars>
      </dgm:prSet>
      <dgm:spPr/>
    </dgm:pt>
    <dgm:pt modelId="{10799557-038F-478A-93F1-4AC7EDBDA5BD}" type="pres">
      <dgm:prSet presAssocID="{E0577287-581B-4D24-A461-5818EB7A4ACE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4078D8F-2B73-4AD2-9BEA-3DC2FF0DB65A}" type="pres">
      <dgm:prSet presAssocID="{E0577287-581B-4D24-A461-5818EB7A4ACE}" presName="BalanceSpacing" presStyleCnt="0"/>
      <dgm:spPr/>
    </dgm:pt>
    <dgm:pt modelId="{9C659479-23E8-4C82-8C79-4119E6728EF2}" type="pres">
      <dgm:prSet presAssocID="{E0577287-581B-4D24-A461-5818EB7A4ACE}" presName="BalanceSpacing1" presStyleCnt="0"/>
      <dgm:spPr/>
    </dgm:pt>
    <dgm:pt modelId="{EA22BA33-7FEE-4CFB-B156-AB1F114393FD}" type="pres">
      <dgm:prSet presAssocID="{41AAAE38-A179-4D78-92A9-789D0A04E403}" presName="Accent1Text" presStyleLbl="node1" presStyleIdx="3" presStyleCnt="6"/>
      <dgm:spPr/>
    </dgm:pt>
    <dgm:pt modelId="{37A09FFC-EF4C-42BE-A0DF-E14D86A8D53C}" type="pres">
      <dgm:prSet presAssocID="{41AAAE38-A179-4D78-92A9-789D0A04E403}" presName="spaceBetweenRectangles" presStyleCnt="0"/>
      <dgm:spPr/>
    </dgm:pt>
    <dgm:pt modelId="{879D8C95-33D7-481F-94B8-7FF552F0D558}" type="pres">
      <dgm:prSet presAssocID="{2CF930C5-25F1-4ABF-953B-734160B5579C}" presName="composite" presStyleCnt="0"/>
      <dgm:spPr/>
    </dgm:pt>
    <dgm:pt modelId="{8EA77A19-8BAC-4D1E-8F86-D3BC3847AEF5}" type="pres">
      <dgm:prSet presAssocID="{2CF930C5-25F1-4ABF-953B-734160B5579C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5D4E202-70A1-4058-8AAD-E82E1F271A33}" type="pres">
      <dgm:prSet presAssocID="{2CF930C5-25F1-4ABF-953B-734160B5579C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D4DA677C-1308-4BF8-97F0-9956A6CD965E}" type="pres">
      <dgm:prSet presAssocID="{2CF930C5-25F1-4ABF-953B-734160B5579C}" presName="BalanceSpacing" presStyleCnt="0"/>
      <dgm:spPr/>
    </dgm:pt>
    <dgm:pt modelId="{BBA56D74-6FC0-4242-B41F-734BFB8F1FBB}" type="pres">
      <dgm:prSet presAssocID="{2CF930C5-25F1-4ABF-953B-734160B5579C}" presName="BalanceSpacing1" presStyleCnt="0"/>
      <dgm:spPr/>
    </dgm:pt>
    <dgm:pt modelId="{EB438262-A48A-450D-80A2-9427DF0B981E}" type="pres">
      <dgm:prSet presAssocID="{020E41BB-E24E-4091-8E5D-CB04F3E677E4}" presName="Accent1Text" presStyleLbl="node1" presStyleIdx="5" presStyleCnt="6"/>
      <dgm:spPr/>
    </dgm:pt>
  </dgm:ptLst>
  <dgm:cxnLst>
    <dgm:cxn modelId="{D6D94A13-A107-4659-9ECE-BFFD2949DEE1}" srcId="{03384225-2FE0-4CF1-8204-1BEDC430BE63}" destId="{2CF930C5-25F1-4ABF-953B-734160B5579C}" srcOrd="2" destOrd="0" parTransId="{532D0EDE-0A1F-43B4-9748-FB595A27F4EA}" sibTransId="{020E41BB-E24E-4091-8E5D-CB04F3E677E4}"/>
    <dgm:cxn modelId="{F3A22219-1220-40FE-AFC4-B0BD20AA37A1}" type="presOf" srcId="{E0577287-581B-4D24-A461-5818EB7A4ACE}" destId="{2E48B979-6F4E-44BA-9E3C-F4473E8CFAD7}" srcOrd="0" destOrd="0" presId="urn:microsoft.com/office/officeart/2008/layout/AlternatingHexagons"/>
    <dgm:cxn modelId="{AB6F102A-CB6D-4E97-AFAD-387C776F4E7C}" type="presOf" srcId="{41AAAE38-A179-4D78-92A9-789D0A04E403}" destId="{EA22BA33-7FEE-4CFB-B156-AB1F114393FD}" srcOrd="0" destOrd="0" presId="urn:microsoft.com/office/officeart/2008/layout/AlternatingHexagons"/>
    <dgm:cxn modelId="{FD1FF131-4C97-47D5-BC70-6D4AD411293C}" srcId="{03384225-2FE0-4CF1-8204-1BEDC430BE63}" destId="{E0577287-581B-4D24-A461-5818EB7A4ACE}" srcOrd="1" destOrd="0" parTransId="{CA1C72E4-C151-4826-A50F-7515D0B1AA41}" sibTransId="{41AAAE38-A179-4D78-92A9-789D0A04E403}"/>
    <dgm:cxn modelId="{08B3275C-6F14-4069-9DA7-AE1C2D5B52F0}" type="presOf" srcId="{020E41BB-E24E-4091-8E5D-CB04F3E677E4}" destId="{EB438262-A48A-450D-80A2-9427DF0B981E}" srcOrd="0" destOrd="0" presId="urn:microsoft.com/office/officeart/2008/layout/AlternatingHexagons"/>
    <dgm:cxn modelId="{B3E69C76-1FB3-439A-BEFF-5C5A0897E350}" type="presOf" srcId="{03384225-2FE0-4CF1-8204-1BEDC430BE63}" destId="{CFB95F99-8558-4040-820D-B211C2050887}" srcOrd="0" destOrd="0" presId="urn:microsoft.com/office/officeart/2008/layout/AlternatingHexagons"/>
    <dgm:cxn modelId="{DE32EBA0-DF52-4D4D-A796-E50037C84809}" type="presOf" srcId="{780F4A06-BC30-4CE5-994B-37B709E5575C}" destId="{FB69AD54-682E-46D9-9558-75A8E866AA53}" srcOrd="0" destOrd="0" presId="urn:microsoft.com/office/officeart/2008/layout/AlternatingHexagons"/>
    <dgm:cxn modelId="{256356B6-7AE1-4968-B600-DBDA812A114E}" type="presOf" srcId="{2CF930C5-25F1-4ABF-953B-734160B5579C}" destId="{8EA77A19-8BAC-4D1E-8F86-D3BC3847AEF5}" srcOrd="0" destOrd="0" presId="urn:microsoft.com/office/officeart/2008/layout/AlternatingHexagons"/>
    <dgm:cxn modelId="{2979BED8-AAE8-4199-8785-C52CFFF684CF}" srcId="{03384225-2FE0-4CF1-8204-1BEDC430BE63}" destId="{4413F294-272E-4515-84A2-D703C5213534}" srcOrd="0" destOrd="0" parTransId="{B3AF2B69-C92A-4515-907F-027A15982384}" sibTransId="{780F4A06-BC30-4CE5-994B-37B709E5575C}"/>
    <dgm:cxn modelId="{5B417CFA-7F0E-4C3B-9619-4594308CC342}" type="presOf" srcId="{4413F294-272E-4515-84A2-D703C5213534}" destId="{37F243D2-6B19-44CF-B336-2CB155E29860}" srcOrd="0" destOrd="0" presId="urn:microsoft.com/office/officeart/2008/layout/AlternatingHexagons"/>
    <dgm:cxn modelId="{BAA8C3DE-79EA-4FBD-A40C-2F1D9B734BE1}" type="presParOf" srcId="{CFB95F99-8558-4040-820D-B211C2050887}" destId="{760C9567-6448-48EB-BDD0-909FA979F9D5}" srcOrd="0" destOrd="0" presId="urn:microsoft.com/office/officeart/2008/layout/AlternatingHexagons"/>
    <dgm:cxn modelId="{11C420E4-3D10-4319-8728-645C733B1AAA}" type="presParOf" srcId="{760C9567-6448-48EB-BDD0-909FA979F9D5}" destId="{37F243D2-6B19-44CF-B336-2CB155E29860}" srcOrd="0" destOrd="0" presId="urn:microsoft.com/office/officeart/2008/layout/AlternatingHexagons"/>
    <dgm:cxn modelId="{52525A6F-CD79-4C63-A414-4D278BB21E80}" type="presParOf" srcId="{760C9567-6448-48EB-BDD0-909FA979F9D5}" destId="{950EC448-FC53-41FB-BB1A-2922D2A7BBE6}" srcOrd="1" destOrd="0" presId="urn:microsoft.com/office/officeart/2008/layout/AlternatingHexagons"/>
    <dgm:cxn modelId="{215C8ABE-DDAC-47D9-9554-CD3ECEF93C10}" type="presParOf" srcId="{760C9567-6448-48EB-BDD0-909FA979F9D5}" destId="{3CD55306-32B0-4521-BAFA-DE13E005E521}" srcOrd="2" destOrd="0" presId="urn:microsoft.com/office/officeart/2008/layout/AlternatingHexagons"/>
    <dgm:cxn modelId="{35E64975-57E9-41FE-8D1A-EBAFC50C049E}" type="presParOf" srcId="{760C9567-6448-48EB-BDD0-909FA979F9D5}" destId="{A98C7AAB-72B8-4C11-92BA-B46CD70F80AD}" srcOrd="3" destOrd="0" presId="urn:microsoft.com/office/officeart/2008/layout/AlternatingHexagons"/>
    <dgm:cxn modelId="{6B1AA3D7-D6B3-48B2-9064-1C824D9EC603}" type="presParOf" srcId="{760C9567-6448-48EB-BDD0-909FA979F9D5}" destId="{FB69AD54-682E-46D9-9558-75A8E866AA53}" srcOrd="4" destOrd="0" presId="urn:microsoft.com/office/officeart/2008/layout/AlternatingHexagons"/>
    <dgm:cxn modelId="{CCF2EF21-498D-4F22-9231-2051A8BB9F1A}" type="presParOf" srcId="{CFB95F99-8558-4040-820D-B211C2050887}" destId="{A371EED8-4694-4B9C-93BE-036ED28FA848}" srcOrd="1" destOrd="0" presId="urn:microsoft.com/office/officeart/2008/layout/AlternatingHexagons"/>
    <dgm:cxn modelId="{46013D35-7F4F-4FE0-AB03-A81EB68EF9A0}" type="presParOf" srcId="{CFB95F99-8558-4040-820D-B211C2050887}" destId="{4917CB20-4AD7-4C72-9419-54B378D1FEC7}" srcOrd="2" destOrd="0" presId="urn:microsoft.com/office/officeart/2008/layout/AlternatingHexagons"/>
    <dgm:cxn modelId="{789FBDFF-3EA4-4EF3-8189-7FFDB923ED14}" type="presParOf" srcId="{4917CB20-4AD7-4C72-9419-54B378D1FEC7}" destId="{2E48B979-6F4E-44BA-9E3C-F4473E8CFAD7}" srcOrd="0" destOrd="0" presId="urn:microsoft.com/office/officeart/2008/layout/AlternatingHexagons"/>
    <dgm:cxn modelId="{F7E78C58-E1FD-4636-9FEE-160080EE4081}" type="presParOf" srcId="{4917CB20-4AD7-4C72-9419-54B378D1FEC7}" destId="{10799557-038F-478A-93F1-4AC7EDBDA5BD}" srcOrd="1" destOrd="0" presId="urn:microsoft.com/office/officeart/2008/layout/AlternatingHexagons"/>
    <dgm:cxn modelId="{DE61D4A5-219E-4697-A916-D85D86A98C19}" type="presParOf" srcId="{4917CB20-4AD7-4C72-9419-54B378D1FEC7}" destId="{14078D8F-2B73-4AD2-9BEA-3DC2FF0DB65A}" srcOrd="2" destOrd="0" presId="urn:microsoft.com/office/officeart/2008/layout/AlternatingHexagons"/>
    <dgm:cxn modelId="{BA55B658-A2D4-4091-986B-4C7334553301}" type="presParOf" srcId="{4917CB20-4AD7-4C72-9419-54B378D1FEC7}" destId="{9C659479-23E8-4C82-8C79-4119E6728EF2}" srcOrd="3" destOrd="0" presId="urn:microsoft.com/office/officeart/2008/layout/AlternatingHexagons"/>
    <dgm:cxn modelId="{9F74B6EB-60E3-4654-B722-E5B6A377D079}" type="presParOf" srcId="{4917CB20-4AD7-4C72-9419-54B378D1FEC7}" destId="{EA22BA33-7FEE-4CFB-B156-AB1F114393FD}" srcOrd="4" destOrd="0" presId="urn:microsoft.com/office/officeart/2008/layout/AlternatingHexagons"/>
    <dgm:cxn modelId="{916F05A5-3C92-4577-BF17-41B198CC149E}" type="presParOf" srcId="{CFB95F99-8558-4040-820D-B211C2050887}" destId="{37A09FFC-EF4C-42BE-A0DF-E14D86A8D53C}" srcOrd="3" destOrd="0" presId="urn:microsoft.com/office/officeart/2008/layout/AlternatingHexagons"/>
    <dgm:cxn modelId="{3804A941-5373-45B2-A544-1DAFB92DC098}" type="presParOf" srcId="{CFB95F99-8558-4040-820D-B211C2050887}" destId="{879D8C95-33D7-481F-94B8-7FF552F0D558}" srcOrd="4" destOrd="0" presId="urn:microsoft.com/office/officeart/2008/layout/AlternatingHexagons"/>
    <dgm:cxn modelId="{3CE79F81-3F16-46CD-A5E7-03BC29A10F98}" type="presParOf" srcId="{879D8C95-33D7-481F-94B8-7FF552F0D558}" destId="{8EA77A19-8BAC-4D1E-8F86-D3BC3847AEF5}" srcOrd="0" destOrd="0" presId="urn:microsoft.com/office/officeart/2008/layout/AlternatingHexagons"/>
    <dgm:cxn modelId="{77983C87-8552-404D-A716-387369EF47CA}" type="presParOf" srcId="{879D8C95-33D7-481F-94B8-7FF552F0D558}" destId="{25D4E202-70A1-4058-8AAD-E82E1F271A33}" srcOrd="1" destOrd="0" presId="urn:microsoft.com/office/officeart/2008/layout/AlternatingHexagons"/>
    <dgm:cxn modelId="{F33319DA-E4BD-4E65-82A3-AEBCFF9B2E31}" type="presParOf" srcId="{879D8C95-33D7-481F-94B8-7FF552F0D558}" destId="{D4DA677C-1308-4BF8-97F0-9956A6CD965E}" srcOrd="2" destOrd="0" presId="urn:microsoft.com/office/officeart/2008/layout/AlternatingHexagons"/>
    <dgm:cxn modelId="{3924375B-83EA-493A-A13D-B50DC8C99259}" type="presParOf" srcId="{879D8C95-33D7-481F-94B8-7FF552F0D558}" destId="{BBA56D74-6FC0-4242-B41F-734BFB8F1FBB}" srcOrd="3" destOrd="0" presId="urn:microsoft.com/office/officeart/2008/layout/AlternatingHexagons"/>
    <dgm:cxn modelId="{4B34D3AE-7770-4990-9B88-3674EAECF370}" type="presParOf" srcId="{879D8C95-33D7-481F-94B8-7FF552F0D558}" destId="{EB438262-A48A-450D-80A2-9427DF0B981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F243D2-6B19-44CF-B336-2CB155E29860}">
      <dsp:nvSpPr>
        <dsp:cNvPr id="0" name=""/>
        <dsp:cNvSpPr/>
      </dsp:nvSpPr>
      <dsp:spPr>
        <a:xfrm rot="5400000">
          <a:off x="4835248" y="100861"/>
          <a:ext cx="1523255" cy="13252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Calculate the number of launches on each site</a:t>
          </a:r>
        </a:p>
      </dsp:txBody>
      <dsp:txXfrm rot="-5400000">
        <a:off x="5140774" y="239224"/>
        <a:ext cx="912202" cy="1048507"/>
      </dsp:txXfrm>
    </dsp:sp>
    <dsp:sp modelId="{950EC448-FC53-41FB-BB1A-2922D2A7BBE6}">
      <dsp:nvSpPr>
        <dsp:cNvPr id="0" name=""/>
        <dsp:cNvSpPr/>
      </dsp:nvSpPr>
      <dsp:spPr>
        <a:xfrm>
          <a:off x="6299706" y="306500"/>
          <a:ext cx="1699953" cy="913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69AD54-682E-46D9-9558-75A8E866AA53}">
      <dsp:nvSpPr>
        <dsp:cNvPr id="0" name=""/>
        <dsp:cNvSpPr/>
      </dsp:nvSpPr>
      <dsp:spPr>
        <a:xfrm rot="5400000">
          <a:off x="3403997" y="100861"/>
          <a:ext cx="1523255" cy="13252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Checking null values</a:t>
          </a:r>
        </a:p>
      </dsp:txBody>
      <dsp:txXfrm rot="-5400000">
        <a:off x="3709523" y="239224"/>
        <a:ext cx="912202" cy="1048507"/>
      </dsp:txXfrm>
    </dsp:sp>
    <dsp:sp modelId="{2E48B979-6F4E-44BA-9E3C-F4473E8CFAD7}">
      <dsp:nvSpPr>
        <dsp:cNvPr id="0" name=""/>
        <dsp:cNvSpPr/>
      </dsp:nvSpPr>
      <dsp:spPr>
        <a:xfrm rot="5400000">
          <a:off x="2660317" y="1374379"/>
          <a:ext cx="1523255" cy="13252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Export the values to csv</a:t>
          </a:r>
        </a:p>
      </dsp:txBody>
      <dsp:txXfrm rot="-5400000">
        <a:off x="2965843" y="1512742"/>
        <a:ext cx="912202" cy="1048507"/>
      </dsp:txXfrm>
    </dsp:sp>
    <dsp:sp modelId="{10799557-038F-478A-93F1-4AC7EDBDA5BD}">
      <dsp:nvSpPr>
        <dsp:cNvPr id="0" name=""/>
        <dsp:cNvSpPr/>
      </dsp:nvSpPr>
      <dsp:spPr>
        <a:xfrm>
          <a:off x="2515939" y="1599440"/>
          <a:ext cx="1645116" cy="913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22BA33-7FEE-4CFB-B156-AB1F114393FD}">
      <dsp:nvSpPr>
        <dsp:cNvPr id="0" name=""/>
        <dsp:cNvSpPr/>
      </dsp:nvSpPr>
      <dsp:spPr>
        <a:xfrm rot="5400000">
          <a:off x="5548132" y="1393800"/>
          <a:ext cx="1523255" cy="13252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300" kern="1200" dirty="0"/>
            <a:t>Calculate the number and </a:t>
          </a:r>
          <a:r>
            <a:rPr lang="en-IN" sz="1300" kern="1200" dirty="0" err="1"/>
            <a:t>occurance</a:t>
          </a:r>
          <a:r>
            <a:rPr lang="en-IN" sz="1300" kern="1200" dirty="0"/>
            <a:t> of each orbit</a:t>
          </a:r>
        </a:p>
      </dsp:txBody>
      <dsp:txXfrm rot="-5400000">
        <a:off x="5853658" y="1532163"/>
        <a:ext cx="912202" cy="1048507"/>
      </dsp:txXfrm>
    </dsp:sp>
    <dsp:sp modelId="{8EA77A19-8BAC-4D1E-8F86-D3BC3847AEF5}">
      <dsp:nvSpPr>
        <dsp:cNvPr id="0" name=""/>
        <dsp:cNvSpPr/>
      </dsp:nvSpPr>
      <dsp:spPr>
        <a:xfrm rot="5400000">
          <a:off x="4835248" y="2686740"/>
          <a:ext cx="1523255" cy="13252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Calculate the number and </a:t>
          </a:r>
          <a:r>
            <a:rPr lang="en-IN" sz="1100" kern="1200" dirty="0" err="1"/>
            <a:t>accurance</a:t>
          </a:r>
          <a:r>
            <a:rPr lang="en-IN" sz="1100" kern="1200" dirty="0"/>
            <a:t> of mission outcomes of the orbit</a:t>
          </a:r>
        </a:p>
      </dsp:txBody>
      <dsp:txXfrm rot="-5400000">
        <a:off x="5140774" y="2825103"/>
        <a:ext cx="912202" cy="1048507"/>
      </dsp:txXfrm>
    </dsp:sp>
    <dsp:sp modelId="{25D4E202-70A1-4058-8AAD-E82E1F271A33}">
      <dsp:nvSpPr>
        <dsp:cNvPr id="0" name=""/>
        <dsp:cNvSpPr/>
      </dsp:nvSpPr>
      <dsp:spPr>
        <a:xfrm>
          <a:off x="6299706" y="2892379"/>
          <a:ext cx="1699953" cy="913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38262-A48A-450D-80A2-9427DF0B981E}">
      <dsp:nvSpPr>
        <dsp:cNvPr id="0" name=""/>
        <dsp:cNvSpPr/>
      </dsp:nvSpPr>
      <dsp:spPr>
        <a:xfrm rot="5400000">
          <a:off x="3403997" y="2686740"/>
          <a:ext cx="1523255" cy="1325232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 dirty="0"/>
            <a:t>Creating a landing outcome label from outcome column</a:t>
          </a:r>
        </a:p>
      </dsp:txBody>
      <dsp:txXfrm rot="-5400000">
        <a:off x="3709523" y="2825103"/>
        <a:ext cx="912202" cy="1048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4353-79CE-674F-9809-7712F5D2A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D83E93-206F-DABC-C611-B60C10BC6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742DF-0CF8-6B39-EBA0-A3149215B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F1B74-5FC4-FB34-0EC1-D6240E59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B571B-1C89-B736-E7BC-2FD2A9307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1192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84170-EE1C-BC3C-8F49-165D4332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E1FCDC-E08C-29F8-B613-E3A568300A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3F3B9-600E-DAC6-4ED6-FB8CCA534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34FA6-1465-075E-DCD1-F5D21CCEF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D15AB-02F5-DFA0-5BA7-72C6EC4B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698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517F8E-31BA-F28A-23E9-8F7296A435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653845-7A46-99B4-FFEF-01F838B9E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DDD26-5033-5F59-C77E-6E2309C8A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C9E45-7646-7AA5-92CF-AD6CECC56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A6FAD-DA1F-5571-36C7-598DA2F5C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100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305FB-BAB6-AE5C-EE18-A3529616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58DF9-821B-EA29-2BF2-69FCD1BBE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BFB5A-FE46-EE86-52B1-B34418F7B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7D6DB-E327-AA65-CFA1-8EB46CEC4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8ACC-6251-7B33-42C4-20E04EDE8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9025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B2E7-52CD-FF57-8618-A8F82A608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C8E4B-2CAE-5E5A-5C9D-89DF70E5B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775C9-0BED-9D41-962F-1C7537239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CAEAA-59E0-3991-23E6-B45A2F53D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BF10A-9585-4F73-3FA6-040B35230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4346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7F661-1C95-510D-9FEF-0C77EE3D9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254E4B-2A96-6742-3FE4-13494FDD72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4D3EE-135A-4395-8980-13F1934C1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9755A-64D4-31DF-B6E7-866731A96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46474-AB73-692A-3A61-D10E5F1CE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69B90E-1E9E-342B-C3B0-EE8EAB3EA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6246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94CCE-C4F5-163B-0FDA-32E63DBA9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4124B-DCB7-BE74-C20A-6D6B45201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1AFFE-C066-E4EA-2B40-03F3442990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6EC664-556B-F446-D18A-3F362E3B68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1908A-3F3F-02D4-D680-B55E54ED22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FE2836-6B06-E1EC-B94F-E4729A18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3E3EBB-9ECB-2B46-03E9-2AE94850A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104BCB-E95F-8A0D-B326-C8B7FBBE3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6570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5C77D-5364-952E-A369-6F9149A9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0A032D-335D-EAE0-C16E-A03487287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2C1E05-4B2C-91C1-B307-12301F71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5E747-8953-40D6-CADF-970C8C7C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525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CF04C2-85E4-4F55-CD4F-57EA321F7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750BFB-FCA7-9AA5-384B-4B6D9DEE1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721EC-7062-266C-858C-B1FEE5D3B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367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0B2DF-B766-8B0B-90FB-331DDADAC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1D14B-9910-23CA-DE51-C433C3E8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09B82-CB84-26D7-F309-F5FCEA309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0CF189-05DD-07A0-F10E-6318DE624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34F0EE-A4FF-B2A6-E6A6-13BAD882E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73E0F-F6F2-303F-8733-4242B06E9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529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EC3D6-FB3F-E0DA-5A19-BF0ED8266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E39133-98AA-08C1-72C9-8D5482D67A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6FE25-5A8D-4368-9DF0-24B8B20821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A39AC-E13F-FB3C-271C-E8A549BA7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BAB6A-DD4D-9956-A958-A98AA4A8E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3DFA5-722E-6F4C-FEC3-0ACEF2595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9164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52DB29-7C03-8C52-A91C-BE9B0FA68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634A3-6BC2-7C4B-4CF9-0E7221A98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A1A50-A0FC-0C07-D0CC-BE2452E3FE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BF5F5-A850-49CA-A758-1F116E4330AC}" type="datetimeFigureOut">
              <a:rPr lang="en-IN" smtClean="0"/>
              <a:t>11-06-2025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CE8C4-6919-A8CB-17E3-DE076D0F2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74001-4265-D9D2-365A-11EB68C563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B2812-23D5-470F-A39B-3946CB8019F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3203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ishalinguntla2808/Applied-Data-Science-Capstone-Project/blob/main/Notebooks/jupyter-labs-eda-sql-coursera_sqllite.ipyn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manishalinguntla2808/Applied-Data-Science-Capstone-Project/blob/main/Notebooks/lab_jupyter_launch_site_location.ipyn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anishalinguntla2808/Applied-Data-Science-Capstone-Project/blob/main/Notebooks/jupyter-labs-spacex-data-collection-api.ipyn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hyperlink" Target="https://github.com/manishalinguntla2808/Applied-Data-Science-Capstone-Project/blob/main/Notebooks/SpaceX_Machine%20Learning%20Prediction_Part_5.ipynb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anishalinguntla2808/Applied-Data-Science-Capstone-Project/blob/main/Notebooks/jupyter-labs-spacex-data-collection-api.ipyn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ithub.com/manishalinguntla2808/Applied-Data-Science-Capstone-Project/blob/main/Notebooks/jupyter-labs-webscraping.ipynb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github.com/manishalinguntla2808/Applied-Data-Science-Capstone-Project/blob/main/Notebooks/labs-jupyter-spacex-Data%20wrangling.ipynb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6ED804-094C-13C3-7EDF-BDCAF773F5D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FBC83-2377-A512-B11C-D33568E74FA9}"/>
              </a:ext>
            </a:extLst>
          </p:cNvPr>
          <p:cNvSpPr txBox="1"/>
          <p:nvPr/>
        </p:nvSpPr>
        <p:spPr>
          <a:xfrm>
            <a:off x="790618" y="474792"/>
            <a:ext cx="1089109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EAEAEA"/>
                </a:solidFill>
                <a:latin typeface="Maiandra GD" panose="020E0502030308020204" pitchFamily="34" charset="0"/>
              </a:rPr>
              <a:t>Falcon 9 Reusability: A Predictive Analytics Study of First Stage Landings</a:t>
            </a:r>
            <a:endParaRPr lang="en-IN" sz="4000" b="1" dirty="0">
              <a:solidFill>
                <a:srgbClr val="EAEAEA"/>
              </a:solidFill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51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F9638-7019-B6E1-E3C3-BF5A4E56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6187D-CC3D-0818-5B87-CEEF820AF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EDA with Data Visualization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3884C2-E90E-C934-A833-6A7DC1382F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79" y="4284172"/>
            <a:ext cx="4768019" cy="2386083"/>
          </a:xfrm>
          <a:ln>
            <a:solidFill>
              <a:srgbClr val="575EA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11BF0D-4A28-32B9-C269-FABB53485194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CC1BEA0-83C1-9B6D-9D6E-FE1615EA8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3" y="4120293"/>
            <a:ext cx="6040215" cy="1207580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6D58FB6-02F9-5FF1-636F-6826F320FA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4" y="1649293"/>
            <a:ext cx="6040215" cy="1095596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0C6DC5E-DD4D-7017-41EF-D9ED75A46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779" y="1649293"/>
            <a:ext cx="4768020" cy="2549355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C26AF59-A1B8-1A52-0653-A401CD0714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3" y="5477214"/>
            <a:ext cx="6040215" cy="1193042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7D614C-645C-9057-D402-FB8DABB949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64" y="2856400"/>
            <a:ext cx="6040215" cy="1152382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2594426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1F1F7-2EA4-AAF0-5F76-1882C460A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B0B4-B007-67D4-93F9-21E957507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EDA with SQL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7E30-4990-0BAB-AC38-D7BA90838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</a:pPr>
            <a:r>
              <a:rPr lang="en-US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SQL queries performed include:</a:t>
            </a:r>
          </a:p>
          <a:p>
            <a:pPr lvl="1" algn="just">
              <a:lnSpc>
                <a:spcPct val="150000"/>
              </a:lnSpc>
            </a:pPr>
            <a:r>
              <a:rPr lang="en-US" sz="15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Displaying the names of the unique launch sites in the space mission.</a:t>
            </a:r>
          </a:p>
          <a:p>
            <a:pPr lvl="1" algn="just">
              <a:lnSpc>
                <a:spcPct val="150000"/>
              </a:lnSpc>
            </a:pPr>
            <a:r>
              <a:rPr lang="en-US" sz="15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Displaying 5 records where launch sites begin with the string 'CCA’.</a:t>
            </a:r>
          </a:p>
          <a:p>
            <a:pPr lvl="1" algn="just">
              <a:lnSpc>
                <a:spcPct val="150000"/>
              </a:lnSpc>
            </a:pPr>
            <a:r>
              <a:rPr lang="en-US" sz="15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Displaying the total payload mass carried by boosters launched by NASA (CRS).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Displaying average payload mass carried by booster version F9 v1.1.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Listing the date where the first </a:t>
            </a:r>
            <a:r>
              <a:rPr lang="en-US" sz="14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succesful</a:t>
            </a: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landing outcome in ground pad was </a:t>
            </a:r>
            <a:r>
              <a:rPr lang="en-US" sz="14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acheived</a:t>
            </a: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Listing the names of the boosters which have success in drone ship and have payload mass greater than 4000 but less than 6000.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Listing the total number of successful and failure mission outcomes.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Listing all the </a:t>
            </a:r>
            <a:r>
              <a:rPr lang="en-US" sz="14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booster_versions</a:t>
            </a: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that have carried the maximum payload mass. Use a subquery.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Listing the records which will display the month names, failure </a:t>
            </a:r>
            <a:r>
              <a:rPr lang="en-US" sz="14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landing_outcomes</a:t>
            </a: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in drone ship ,booster versions, </a:t>
            </a:r>
            <a:r>
              <a:rPr lang="en-US" sz="14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launch_site</a:t>
            </a: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for the months in year 2015.</a:t>
            </a:r>
          </a:p>
          <a:p>
            <a:pPr lvl="1" algn="just">
              <a:lnSpc>
                <a:spcPct val="150000"/>
              </a:lnSpc>
            </a:pPr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Ranking the count of landing outcomes (such as Failure (drone ship) or Success (ground pad)) between the date 2010-06-04 and 2017-03-20, in descending order.</a:t>
            </a:r>
          </a:p>
          <a:p>
            <a:pPr marL="457200" lvl="1" indent="0" algn="just">
              <a:lnSpc>
                <a:spcPct val="150000"/>
              </a:lnSpc>
              <a:buNone/>
            </a:pPr>
            <a:r>
              <a:rPr lang="en-US" sz="1500" i="1" dirty="0">
                <a:latin typeface="Leelawadee UI" panose="020B0502040204020203" pitchFamily="34" charset="-34"/>
                <a:cs typeface="Leelawadee UI" panose="020B0502040204020203" pitchFamily="34" charset="-34"/>
                <a:hlinkClick r:id="rId2"/>
              </a:rPr>
              <a:t>https://github.com/manishalinguntla2808/Applied-Data-Science-Capstone-Project/blob/main/Notebooks/jupyter-labs-eda-sql-coursera_sqllite.ipynb</a:t>
            </a:r>
            <a:endParaRPr lang="en-US" sz="1500" i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D0E8E8-4847-9578-568D-6A574C2AF93C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300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95C73-DE8F-03CC-F56B-FFD27A8C0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D4795-62A8-9D51-4708-BAA45E9EF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Interactive Map with Folium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0236E-06E7-A51E-E483-F9862C14F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630" y="1891622"/>
            <a:ext cx="10707814" cy="46672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algn="just">
              <a:lnSpc>
                <a:spcPct val="150000"/>
              </a:lnSpc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10000"/>
              </a:lnSpc>
              <a:buNone/>
            </a:pPr>
            <a:endParaRPr lang="en-US" sz="15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15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Map markers have been added to assist in identifying the optimal location for constructing a new launch site.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300" i="1" dirty="0">
                <a:latin typeface="Leelawadee UI" panose="020B0502040204020203" pitchFamily="34" charset="-34"/>
                <a:cs typeface="Leelawadee UI" panose="020B0502040204020203" pitchFamily="34" charset="-34"/>
                <a:hlinkClick r:id="rId2"/>
              </a:rPr>
              <a:t>https://github.com/manishalinguntla2808/Applied-Data-Science-Capstone-Project/blob/main/Notebooks/lab_jupyter_launch_site_location.ipynb</a:t>
            </a:r>
            <a:r>
              <a:rPr lang="en-US" sz="1300" i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EF1427A-5148-9169-177F-638E8BE18C3A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6D56E89-E2C1-C6F8-4BF8-14BAD3386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30" y="1690688"/>
            <a:ext cx="10254464" cy="3908728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4266088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B2C57-CE6E-4593-64B9-096146EFD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F5FB-7764-C4C9-1C67-CF15D057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Dashboard Development with </a:t>
            </a:r>
            <a:r>
              <a:rPr lang="en-US" sz="4000" dirty="0" err="1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Plotly</a:t>
            </a:r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 Dash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232C1-0AFF-0A33-BB57-174EC93A5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630" y="1891622"/>
            <a:ext cx="10254464" cy="466725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algn="just">
              <a:lnSpc>
                <a:spcPct val="150000"/>
              </a:lnSpc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400" dirty="0">
              <a:latin typeface="Leelawadee UI" panose="020B0502040204020203" pitchFamily="34" charset="-34"/>
              <a:cs typeface="Leelawadee UI" panose="020B0502040204020203" pitchFamily="34" charset="-34"/>
              <a:hlinkClick r:id="rId2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400" dirty="0">
              <a:latin typeface="Leelawadee UI" panose="020B0502040204020203" pitchFamily="34" charset="-34"/>
              <a:cs typeface="Leelawadee UI" panose="020B0502040204020203" pitchFamily="34" charset="-34"/>
              <a:hlinkClick r:id="rId2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400" dirty="0">
              <a:latin typeface="Leelawadee UI" panose="020B0502040204020203" pitchFamily="34" charset="-34"/>
              <a:cs typeface="Leelawadee UI" panose="020B0502040204020203" pitchFamily="34" charset="-34"/>
              <a:hlinkClick r:id="rId2"/>
            </a:endParaRPr>
          </a:p>
          <a:p>
            <a:pPr marL="0" indent="0" algn="just">
              <a:lnSpc>
                <a:spcPct val="100000"/>
              </a:lnSpc>
              <a:buNone/>
            </a:pPr>
            <a:endParaRPr lang="en-US" sz="1400" dirty="0">
              <a:latin typeface="Leelawadee UI" panose="020B0502040204020203" pitchFamily="34" charset="-34"/>
              <a:cs typeface="Leelawadee UI" panose="020B0502040204020203" pitchFamily="34" charset="-34"/>
              <a:hlinkClick r:id="rId2"/>
            </a:endParaRP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300" i="1" dirty="0">
                <a:latin typeface="Leelawadee UI" panose="020B0502040204020203" pitchFamily="34" charset="-34"/>
                <a:cs typeface="Leelawadee UI" panose="020B0502040204020203" pitchFamily="34" charset="-34"/>
                <a:hlinkClick r:id="rId2"/>
              </a:rPr>
              <a:t>https://github.com/manishalinguntla2808/Applied-Data-Science-Capstone-Project/blob/main/Notebooks/spacex-dash-app.py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AAB60D-ACF7-47F4-D8F3-79E4591183B8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3AEDC6C-C059-C9B3-7189-E6CFBC181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548" y="1791155"/>
            <a:ext cx="4397724" cy="1836928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AB015E-F6B7-BD04-A4D5-2990779B3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972" y="1791155"/>
            <a:ext cx="4397724" cy="1836928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7E184-7CBF-C507-41EA-E774F837F2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531" y="3829017"/>
            <a:ext cx="6328881" cy="2125158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440923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7F750-B525-04DE-E9D2-B3D7C9250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D8E16-81B8-3D67-B391-AD0296DED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Predictive Analysis (Classification)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3CAF5-8DBF-44F3-808E-014C6661E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291" y="6208523"/>
            <a:ext cx="11928296" cy="284340"/>
          </a:xfrm>
        </p:spPr>
        <p:txBody>
          <a:bodyPr>
            <a:noAutofit/>
          </a:bodyPr>
          <a:lstStyle/>
          <a:p>
            <a:pPr marL="457200" lvl="1" indent="0" algn="just">
              <a:lnSpc>
                <a:spcPct val="150000"/>
              </a:lnSpc>
              <a:buNone/>
            </a:pPr>
            <a:r>
              <a:rPr lang="en-US" sz="1200" i="1" dirty="0">
                <a:latin typeface="Leelawadee UI" panose="020B0502040204020203" pitchFamily="34" charset="-34"/>
                <a:cs typeface="Leelawadee UI" panose="020B0502040204020203" pitchFamily="34" charset="-34"/>
                <a:hlinkClick r:id="rId2"/>
              </a:rPr>
              <a:t>https://github.com/manishalinguntla2808/Applied-Data-Science-Capstone-Project/blob/main/Notebooks/SpaceX_Machine%20Learning%20Prediction_Part_5.ipynb</a:t>
            </a:r>
            <a:endParaRPr lang="en-US" sz="1200" i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22A8E2-FE58-6F19-73CB-087CB9F7F96D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8C9A815-303E-DECB-8B26-8B1596CE9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3" y="1689236"/>
            <a:ext cx="2607620" cy="2187455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C098F0-BF2A-B18C-A173-BB77E2063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07" y="1690689"/>
            <a:ext cx="2607619" cy="2186002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51F04B-60DB-C5B7-E88F-E5007CDCF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723" y="3979265"/>
            <a:ext cx="2607620" cy="2150788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221F66-D517-B475-BD4C-ED0F706EF4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07" y="3967213"/>
            <a:ext cx="2607619" cy="2150788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3C26F2A-D53F-70A6-084F-8BF843FD7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713" y="3023273"/>
            <a:ext cx="4058472" cy="3060158"/>
          </a:xfrm>
          <a:prstGeom prst="rect">
            <a:avLst/>
          </a:prstGeom>
          <a:ln>
            <a:solidFill>
              <a:srgbClr val="575EA2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AF38294-3A3F-C4D4-B9A5-0FB8367DF92A}"/>
              </a:ext>
            </a:extLst>
          </p:cNvPr>
          <p:cNvSpPr txBox="1"/>
          <p:nvPr/>
        </p:nvSpPr>
        <p:spPr>
          <a:xfrm>
            <a:off x="6657654" y="1890445"/>
            <a:ext cx="4696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Logistic Regression, SVM, and KNN performed the best with 83.3% accuracy. Decision Tree had slightly lower accuracy at 77.8%. Overall, the first three models are better for this dataset.</a:t>
            </a:r>
            <a:endParaRPr lang="en-IN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944910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D3A03-9700-4BEB-D0EE-D5B072FC4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506B8-4E80-06EA-E6CA-3A02D166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Results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02A13-57A9-99E3-68F8-E988D6F70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The SVM, KNN, and Logistic Regression models demonstrated the highest predictive accuracy on the dataset.</a:t>
            </a:r>
          </a:p>
          <a:p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Launches with lower payload weights consistently achieved higher success rates.</a:t>
            </a:r>
          </a:p>
          <a:p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Launch success rates have improved over time, reflecting ongoing enhancements in SpaceX’s operational efficiency.</a:t>
            </a:r>
          </a:p>
          <a:p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The KSC LC-39A launch site recorded the highest number of successful launches across all locations.</a:t>
            </a:r>
          </a:p>
          <a:p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Orbits such as GEO, HEO, SSO, and ES L1 exhibited the highest overall success rates.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D1CF12-3206-624C-16A8-2EC3C6C54BBF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126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stronaut Space Backgrounds | Blue, Design Templates | Free PPT Grounds">
            <a:extLst>
              <a:ext uri="{FF2B5EF4-FFF2-40B4-BE49-F238E27FC236}">
                <a16:creationId xmlns:a16="http://schemas.microsoft.com/office/drawing/2014/main" id="{99D9C10D-8048-37F5-6540-287F5AFD6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7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E461BB-F21A-7EFB-F034-DFBE68304A00}"/>
              </a:ext>
            </a:extLst>
          </p:cNvPr>
          <p:cNvSpPr txBox="1"/>
          <p:nvPr/>
        </p:nvSpPr>
        <p:spPr>
          <a:xfrm>
            <a:off x="2194916" y="2826973"/>
            <a:ext cx="780216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EAEAEA"/>
                </a:solidFill>
                <a:latin typeface="Maiandra GD" panose="020E0502030308020204" pitchFamily="34" charset="0"/>
              </a:rPr>
              <a:t>Insights Gained from EDA</a:t>
            </a:r>
            <a:endParaRPr lang="en-IN" sz="44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1546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C7C23-177C-D281-6BDB-EFED0995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9C4A-2DE7-8728-697B-26A3DAB3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Flight Number vs Launch Site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20E61-DAD2-1FED-D68A-0BC3B02BA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The SVM, KNN, and Logistic Regression models demonstrated the highest predictive accuracy on the dataset.</a:t>
            </a: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Launch success rates improve with increasing flight number across all launch sites, indicating learning over time.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35389B-70C6-C255-E23C-956FAD7C8021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6BC5B6D-F688-DA19-2D03-8AD628969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67847"/>
            <a:ext cx="10515599" cy="2722306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437353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5E794-37CA-C022-42F2-B5AE5D848A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76DD-6149-10FE-5C0C-D20B51D79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Flight Number vs Payload Mass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1AAF6-770C-587A-3D9F-843FF3D92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Higher payload mass launches tend to have more successful outcomes, especially in later flight numbers as experience increases.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885C39-ED8A-225B-9E20-AB053CD2E048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C176F7B-5B8F-6F29-1D79-EE1260249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26" y="2245028"/>
            <a:ext cx="10525873" cy="2367944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1817020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5E96C-C44F-62AE-BA00-CC7968370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AF6F-6A14-0695-5B77-B31C855A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Payload Mass vs Launch Site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0AEA3-DD52-5C54-6F0B-00165C043F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Higher payload masses are mostly launched from CCAFS SLC-40, and these launches generally show a higher success rate.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092EDA-15F0-F0A3-4162-419684EE1C82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512CB11-79FE-1E7D-625A-548FBF635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207084"/>
            <a:ext cx="10515600" cy="2443831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2911894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F797-9630-FA42-0060-709B619F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Presentation</a:t>
            </a:r>
            <a:r>
              <a:rPr lang="en-US" sz="4000" dirty="0">
                <a:solidFill>
                  <a:srgbClr val="7030A0"/>
                </a:solidFill>
                <a:latin typeface="Modern No. 20" panose="02070704070505020303" pitchFamily="18" charset="0"/>
                <a:cs typeface="Leelawadee UI" panose="020B0502040204020203" pitchFamily="34" charset="-34"/>
              </a:rPr>
              <a:t> </a:t>
            </a:r>
            <a:r>
              <a:rPr lang="en-US" sz="4000" dirty="0">
                <a:solidFill>
                  <a:srgbClr val="575EA2"/>
                </a:solidFill>
                <a:latin typeface="Modern No. 20" panose="02070704070505020303" pitchFamily="18" charset="0"/>
                <a:cs typeface="Leelawadee UI" panose="020B0502040204020203" pitchFamily="34" charset="-34"/>
              </a:rPr>
              <a:t>Overview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4C1E4-313F-01FF-93D9-3BB4C7F9E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334" y="1825625"/>
            <a:ext cx="10254465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Executive Summary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Introduction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Approach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Results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Conclusion</a:t>
            </a:r>
          </a:p>
          <a:p>
            <a:pPr marL="0" indent="0">
              <a:lnSpc>
                <a:spcPct val="150000"/>
              </a:lnSpc>
              <a:buNone/>
            </a:pPr>
            <a:endParaRPr lang="en-IN" sz="2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5B63C2-344B-00B1-8FA3-C0701726EA4F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7274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5647-0366-65EA-043E-B139629FB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A828-9B45-03FC-CCBC-14FB17C20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Orbit Type vs Success rate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6487D-5A9E-BE1A-F9B8-B59E2CC89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ES-L1, GEO, HEO, and SSO orbits exhibit a 100% success rate, while GTO has the lowest at approximately 52%.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8B8907-C290-FFAC-F352-B077F05EFB83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55D7DA5-42C3-9633-0620-96B142005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1" y="1624691"/>
            <a:ext cx="7067181" cy="4047284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2149534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1BD8B-5B45-36A7-4D3C-B3D148AA8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24E9-7AFD-ADA3-29C0-F23C2319E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Orbit Type vs Flight Number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9C71B-5DE4-5FB1-38A7-323C55F4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Certain orbits like VLEO, ISS, and GTO show higher success rates, especially in later flights, indicating improved mission performance across different orbital destinations.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912630-A190-416C-47A0-0059428FBE3F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469722A-55D1-F7CE-DBEE-FEE80214F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26" y="2090127"/>
            <a:ext cx="10515600" cy="2427490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1953157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D4FBF-3395-A3BD-065E-3611BF62F3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6100-BB99-4887-ADD8-15E951C27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Orbit Type vs Payload Mass (Kg)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4F7C-0F46-3181-81DD-75352AA3E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Higher payload capacities in VLEO (~15,600 kg), ISS (~12,000 kg), and PO (~10,000 kg) are associated with consistently strong launch success rates.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3A73C-6720-126E-F887-5A8D2639F8CA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8C5B28C-B2BA-F888-464D-5FAA980B6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27663"/>
            <a:ext cx="10525873" cy="2402673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194012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2F6D2-5DFA-34BF-9C6C-D4E8E52F6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D54AA-D704-9206-281E-34828E1F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Annual Average Launch Success Rate Trend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3F118C-D1D2-4FB7-D4EF-F835BF971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The average launch success rate dramatically improved from 0% in 2013 to over 80% by 2017, largely maintaining high success through 2020 despite minor fluctuations.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1D99816-405F-F26A-2759-5425C673EE6F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5BF8C4E-CF3F-64C4-B711-9FCACF8A3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143" y="1690688"/>
            <a:ext cx="8373438" cy="3775163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634724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EA2EC-8D45-C3DC-040E-6AC888139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39324-EA96-3175-0CE8-151F430A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All Launch Site Names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74F5E-CDD7-5AB0-3A49-16B707550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DISTINCT "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Launch_Site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" FROM SPACEXTBL;</a:t>
            </a: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457200" lvl="1" indent="0">
              <a:buNone/>
            </a:pPr>
            <a:endParaRPr lang="en-US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E72D182-6984-0356-4F80-339397B1E408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DC08996-E0C6-BB13-F9D6-65823CDDF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035" y="2922933"/>
            <a:ext cx="1397930" cy="2295683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020765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808C6-0D46-D962-24F3-AAB37B564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A4587-B3EF-55CF-1511-2FF23AFA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Launch site names begin with 'CCA’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57FB9-735D-84E1-F37E-F2A9161D1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* From SPACEXTBL where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launch_site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like 'CCA%' limit 5;</a:t>
            </a:r>
          </a:p>
          <a:p>
            <a:pPr marL="457200" lvl="1" indent="0">
              <a:buNone/>
            </a:pPr>
            <a:endParaRPr lang="en-US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667830-FB7E-A97C-19F1-BB2914CCBB0C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3096B3A-1B75-5C95-0844-EC0A0D652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52284"/>
            <a:ext cx="10515600" cy="2547131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5247104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140EF-A06F-C2CF-ED35-4EEC54B45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EB473-2266-9114-E2BD-9C024AED1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Total Payload Mass carried by NASA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EBFDE-CF7B-969F-BD02-98A984F76B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sum(PAYLOAD_MASS__KG_) as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Total_Payload_Mass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from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spacextbl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where customer like '%NASA (CRS)%';</a:t>
            </a:r>
            <a:endParaRPr lang="en-US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88267F-AA66-866A-2FA2-68CB526CF01F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3ADB5E-36E1-3D12-97D6-B0DAAB1A85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34" y="3771833"/>
            <a:ext cx="1822931" cy="779542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954541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5DC02-5299-0DEA-36ED-7E64632B0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A6692-EB2F-2E0E-D11E-AEBB956AB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Average payload mass carried by version F9 v1.1</a:t>
            </a:r>
            <a:endParaRPr lang="en-IN" sz="36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33D68-BE47-F0B0-C27D-7C460C840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avg(PAYLOAD_MASS__KG_) as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Average_Payload_Mass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from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spacextbl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where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booster_version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like 'F9 v1.1';</a:t>
            </a:r>
            <a:endParaRPr lang="en-US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2E896D-A827-1E47-1906-EF0E7C52AB6F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DD295E4-B95C-541D-2638-32DC360C1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906" y="3846454"/>
            <a:ext cx="2024188" cy="781072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1649185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6DEB9-595C-D6E9-1A0D-C74DA0C7C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5904-998A-CEDA-1BBE-89A6770C8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First </a:t>
            </a:r>
            <a:r>
              <a:rPr lang="en-US" sz="4000" dirty="0" err="1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succesful</a:t>
            </a:r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 ground landing outcome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A41D2-0562-210D-51B8-E6156C3C9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min(Date) from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spacextbl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where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landing_outcome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like '%ground pad%';</a:t>
            </a:r>
            <a:endParaRPr lang="en-US" sz="1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2F212B-507E-12C1-6D6F-F75AE097B7E7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C65DAF7-6631-1672-7A2B-9A11C09B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89" y="3736908"/>
            <a:ext cx="1365096" cy="844684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2417980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F8119-C7A1-4FB7-6497-04BB52663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6500F-8940-79B0-71E0-89A82734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Successful Drone Ship Landing with payload mass between 4000 and 6000</a:t>
            </a:r>
            <a:endParaRPr lang="en-IN" sz="36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2376D-C752-C184-9625-7D73FAEF3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6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(payload) from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spacextbl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where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landing_outcome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like '%Success (drone ship)%' and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payload_mass__kg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_ between 4000 and 6000;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1E670C9-7067-B99E-A5C2-0E9B3BB54955}"/>
              </a:ext>
            </a:extLst>
          </p:cNvPr>
          <p:cNvCxnSpPr>
            <a:cxnSpLocks/>
          </p:cNvCxnSpPr>
          <p:nvPr/>
        </p:nvCxnSpPr>
        <p:spPr>
          <a:xfrm>
            <a:off x="827927" y="1561672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2D438A8-BDAE-DC6A-68B1-82997C02B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64" y="3182986"/>
            <a:ext cx="2054272" cy="1947279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93982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5C16C-E240-EF75-E6B6-9230C14308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11ADE-AACB-84DF-DD3D-2753FDF88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Executive Summary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B96DA-37D1-7722-C819-B4320A9857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334" y="1825625"/>
            <a:ext cx="10254465" cy="46672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sz="2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Summary of methodologies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Data Collection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Data wrangling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EDA with Interactive visual analytics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EDA with SQL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Interactive map with Folium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Plotly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Dash dashboard</a:t>
            </a:r>
          </a:p>
          <a:p>
            <a:pPr marL="800100" lvl="1" indent="-342900">
              <a:lnSpc>
                <a:spcPct val="100000"/>
              </a:lnSpc>
            </a:pP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Predictive Analysis (classification) </a:t>
            </a:r>
          </a:p>
          <a:p>
            <a:pPr marL="342900" indent="-342900">
              <a:lnSpc>
                <a:spcPct val="150000"/>
              </a:lnSpc>
            </a:pPr>
            <a:r>
              <a:rPr lang="en-US" sz="20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Summary of Results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EDA Results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Interactive Analysis</a:t>
            </a:r>
          </a:p>
          <a:p>
            <a:pPr marL="800100" lvl="1" indent="-342900">
              <a:lnSpc>
                <a:spcPct val="110000"/>
              </a:lnSpc>
            </a:pP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Prective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Analysis</a:t>
            </a:r>
          </a:p>
          <a:p>
            <a:pPr marL="0" indent="0">
              <a:buNone/>
            </a:pPr>
            <a:endParaRPr lang="en-IN" sz="22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E2EE12F-7A9B-6820-5677-B6116571C639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998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18746-2451-EE6D-1B2B-9119791D1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54977-6FA3-3964-97EE-57639600B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Total number of Success and Failure Mission Outcomes</a:t>
            </a:r>
            <a:endParaRPr lang="en-IN" sz="36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F74B1-D6C5-2942-8706-F59792549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  CASE    WHEN TRIM("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Mission_Outcome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") LIKE 'Success%' THEN 'Success' ELSE 'Failure' END AS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Outcome_Category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, COUNT(*) AS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Outcome_Count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FROM SPACEXTBL GROUP BY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Outcome_Category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F807B4-174C-785C-6800-8C90C50E46F7}"/>
              </a:ext>
            </a:extLst>
          </p:cNvPr>
          <p:cNvCxnSpPr>
            <a:cxnSpLocks/>
          </p:cNvCxnSpPr>
          <p:nvPr/>
        </p:nvCxnSpPr>
        <p:spPr>
          <a:xfrm>
            <a:off x="838201" y="1571946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C439E9D9-9AD9-52E1-A736-0E1B500A8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120" y="3801665"/>
            <a:ext cx="1927760" cy="824237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212228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48E98-4D80-28A7-72B7-DC6FDB97C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38F7B-2A45-656C-79B7-76B0BC87F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Boosters Carried Maximum Load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C42A5-3923-0DD3-62A9-2FC670BDB5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booster_version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,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payload_mass__kg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_ from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spacextbl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where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payload_mass__kg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_ in (select max(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payload_mass__kg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_) from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spacextbl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);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195FDC-EF9B-50D8-B7E6-361753E76AE7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21D1064-FCFA-81A2-9666-79F64598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862" y="2379274"/>
            <a:ext cx="2590801" cy="3908308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1379377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8698E-191B-60B1-E336-758E1DD71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3755-1D8D-E940-8ACE-B50867C94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2015 Launch Records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226CE-4D16-8A18-B0D6-E338C1870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substr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(Date,6,2) AS Month, "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Landing_Outcome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", "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Booster_Version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", "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Launch_Site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" FROM SPACEXTBL WHERE "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Landing_Outcome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" LIKE '%Failure (drone ship)%' AND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substr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(Date,1,4)='2015';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70586A-1B0A-7F5A-1D1D-2CFE51B42884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4482A05-4A7C-4530-9465-4B9F326C7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127" y="3698508"/>
            <a:ext cx="3907745" cy="931244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1020181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3C675-1299-CACD-B9CE-6E873EA86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D572F-2706-53C3-934B-0E817260A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Rank the landing outcomes between 2010-06-04 and 2017-03-20</a:t>
            </a:r>
            <a:endParaRPr lang="en-IN" sz="36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37867-8F63-2ABD-30B5-F8271B2CB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%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sql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SELECT "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Landing_Outcome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", COUNT(*) as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Outcome_Count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FROM SPACEXTBL WHERE Date BETWEEN '2010-06-04' AND '2017-03-20' GROUP BY "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Landing_Outcome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" ORDER BY </a:t>
            </a:r>
            <a:r>
              <a:rPr lang="en-US" sz="18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Outcome_Count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DESC;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65AA5E-ADDC-D8A1-1D57-8E83CCE6EE2C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211F37C-8FC8-55CA-7E24-600859EE0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19" y="3497320"/>
            <a:ext cx="2847686" cy="2658267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1185728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est Outer Space Powerpoint Background For Presentation - Slidesdocs.com">
            <a:extLst>
              <a:ext uri="{FF2B5EF4-FFF2-40B4-BE49-F238E27FC236}">
                <a16:creationId xmlns:a16="http://schemas.microsoft.com/office/drawing/2014/main" id="{0077ED71-F550-F1CB-1553-1702E9288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6A411C-0971-023F-63A7-D134DFDE204F}"/>
              </a:ext>
            </a:extLst>
          </p:cNvPr>
          <p:cNvSpPr txBox="1"/>
          <p:nvPr/>
        </p:nvSpPr>
        <p:spPr>
          <a:xfrm>
            <a:off x="1520792" y="3429000"/>
            <a:ext cx="88167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EAEAEA"/>
                </a:solidFill>
                <a:latin typeface="Maiandra GD" panose="020E0502030308020204" pitchFamily="34" charset="0"/>
              </a:rPr>
              <a:t>Launch Sites Proximities Analysis</a:t>
            </a:r>
            <a:endParaRPr lang="en-IN" sz="44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429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F0E04-6A53-80BD-72EE-C7A0A501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C172-304D-BBAD-F09A-FE29F3765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All Launch sites marked on Map</a:t>
            </a:r>
            <a:endParaRPr lang="en-IN" sz="36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0E2821-6E72-A156-D31D-28245E386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84" y="1884703"/>
            <a:ext cx="10270156" cy="4608172"/>
          </a:xfrm>
          <a:ln>
            <a:solidFill>
              <a:srgbClr val="575EA2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AB128F-FA40-FB4E-63B7-02403E2F5CBF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4618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71B8-F1C7-906A-86A1-6797DB104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14C48-9EF5-54B7-EC8B-12472008D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Launch Sites and Frequency in the USA</a:t>
            </a:r>
            <a:endParaRPr lang="en-IN" sz="36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D597942-C115-F5BB-5113-F180AFF8F189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74E347-708A-9F84-40E4-C63845558D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93" y="1825624"/>
            <a:ext cx="10129213" cy="4562475"/>
          </a:xfr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7574695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Simple Blue Starry Sky Earth Hour Planning Google Slides Theme And  Powerpoint Template - Slidesdocs">
            <a:extLst>
              <a:ext uri="{FF2B5EF4-FFF2-40B4-BE49-F238E27FC236}">
                <a16:creationId xmlns:a16="http://schemas.microsoft.com/office/drawing/2014/main" id="{6D4652CD-1610-878F-F154-97CBA07ED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D09DE-5302-8452-FCBA-DFD9138EB593}"/>
              </a:ext>
            </a:extLst>
          </p:cNvPr>
          <p:cNvSpPr txBox="1"/>
          <p:nvPr/>
        </p:nvSpPr>
        <p:spPr>
          <a:xfrm>
            <a:off x="2514172" y="2659559"/>
            <a:ext cx="716365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EAEAEA"/>
                </a:solidFill>
                <a:latin typeface="Maiandra GD" panose="020E0502030308020204" pitchFamily="34" charset="0"/>
              </a:rPr>
              <a:t>Dashboard with </a:t>
            </a:r>
            <a:r>
              <a:rPr lang="en-US" sz="4400" b="1" dirty="0" err="1">
                <a:solidFill>
                  <a:srgbClr val="EAEAEA"/>
                </a:solidFill>
                <a:latin typeface="Maiandra GD" panose="020E0502030308020204" pitchFamily="34" charset="0"/>
              </a:rPr>
              <a:t>Plotly</a:t>
            </a:r>
            <a:r>
              <a:rPr lang="en-US" sz="4400" b="1" dirty="0">
                <a:solidFill>
                  <a:srgbClr val="EAEAEA"/>
                </a:solidFill>
                <a:latin typeface="Maiandra GD" panose="020E0502030308020204" pitchFamily="34" charset="0"/>
              </a:rPr>
              <a:t> Dash</a:t>
            </a:r>
            <a:endParaRPr lang="en-IN" sz="44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12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29767-1E29-9DB0-011F-DFE883548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E44C0-116C-7FAF-A303-D961792A0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Total Successful Launches by Launch Site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19289-5384-9640-D3C9-5FCF6287D4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KSC LC-39A leads with 41.7% of total successful launches, followed by CCAFS LC-40 at 29.2%, demonstrating the dominance of these two sites.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D0770F-239C-60E0-EB38-7CA3748EEDC3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0F574C1-230E-2E92-B72B-7839EA656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43" y="2114366"/>
            <a:ext cx="6544588" cy="2629267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1211159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87C16-20EA-8482-2683-E6F6035FE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A00F-11C8-70AA-F002-2E824BBB9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Success vs. Failure Rate for KSC LC-39A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A2A63-405A-67A7-B4B4-C89B92DF7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KSC LC-39A has a high success rate of 76.9% for its launches, with failures accounting for the remaining 23.1%.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4BA9FF-2BF0-0AA0-4924-30EF3D831764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1769FD2-FC49-35AC-B375-5F68A99A6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25" y="1814287"/>
            <a:ext cx="6792273" cy="3229426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137561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F154C-512A-2E14-5AEF-2D9869A40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71E0E-06EA-3ED2-A87F-F9166805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Introduction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83A30-76DD-A7A6-A1FC-77BA30F18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334" y="1825625"/>
            <a:ext cx="10254465" cy="46672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Context and Background of the Project</a:t>
            </a:r>
          </a:p>
          <a:p>
            <a:pPr lvl="1" algn="just">
              <a:lnSpc>
                <a:spcPct val="100000"/>
              </a:lnSpc>
              <a:buFont typeface="Calibri" panose="020F0502020204030204" pitchFamily="34" charset="0"/>
              <a:buChar char="₋"/>
            </a:pPr>
            <a:r>
              <a:rPr lang="en-US" sz="17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SpaceX advertises Falcon 9 rocket launches on its website with a cost of 62 million dollars; other providers cost upward of 165 million dollars each, much of the savings is because SpaceX can reuse the first stage.</a:t>
            </a:r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 </a:t>
            </a:r>
          </a:p>
          <a:p>
            <a:pPr marL="342900" indent="-342900">
              <a:lnSpc>
                <a:spcPct val="150000"/>
              </a:lnSpc>
            </a:pPr>
            <a:r>
              <a:rPr lang="en-US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Challenges to Address</a:t>
            </a:r>
            <a:endParaRPr lang="en-IN" sz="19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₋"/>
            </a:pPr>
            <a:r>
              <a:rPr lang="en-US" sz="17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The </a:t>
            </a:r>
            <a:r>
              <a:rPr lang="en-US" sz="17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Capestone</a:t>
            </a:r>
            <a:r>
              <a:rPr lang="en-US" sz="17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project task is to predict if the Falcon 9 first stage will land successfully.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3CE50A-C549-E20F-FD9E-8E87BCD121FE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3639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D16C5-CC21-F690-9D1E-959A7C9B4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85464-7A54-6625-C63A-66F18D78E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Success vs. Failure for CCAFS SLC-40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DE221-A28E-F138-590B-9AAAA87D1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CCAFS SLC-40 has a success rate of 57.1% for its launches, with a significant failure rate of 42.9%.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791A7B-9AC6-93E1-2232-5BD56F56E739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AC56BB7-EB14-ECB9-1323-91B690158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63" y="1804761"/>
            <a:ext cx="6782747" cy="3248478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9843088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800CF5-33D7-6FE2-A393-4CDE1F855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AEAB3-AA38-EC3C-D602-37AC1F442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Success vs. Failure for CCAFS LC-40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D4C3F-8D5B-7D11-21C0-43A06A30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CCAFS LC-40 demonstrates a strong success rate of 73.1% for its launches, with failures accounting for 26.9%.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E3D284-88DD-73FC-5823-F5B02A6D4026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17162B-7593-8CAD-9634-6ABF534D84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488" y="1885734"/>
            <a:ext cx="6782747" cy="3086531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4035026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8729-586D-4AD9-3DFE-0B81927A4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E60A6-6D57-2136-6CF7-54470B50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Success vs. Failure for VAFB SLC-4E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C6C60-0BF0-BFF3-CB89-8820A73B5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VAFB SLC-4E experiences a 60% success rate for its launches, with failures occurring in 40% of attempts.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967047D-892A-FDC5-73FE-BDC3DCF8890C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76EC95A-4D00-EDDE-4BB2-222BB875C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015" y="1885734"/>
            <a:ext cx="6763694" cy="3086531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42909647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17DA0-E124-1C0D-12A6-A89ADBF4A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5D0B5-DFE7-76F8-9808-7A682AE0D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Payload vs Launch outcome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FC34C-9D0B-7D9E-9DE6-A959F48328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Success rates for different booster versions demonstrate a clear progression, with later iterations (FT, B4, B5) exhibiting a significantly higher probability of mission success across a wider spectrum of payload masses compared to their predecessors (v1.0, v1.1).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E9E56D-099F-E30E-D0B5-A6BC72F186EE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138C8E4-CA27-83F3-129E-2E6993CE5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821" y="2033392"/>
            <a:ext cx="9072081" cy="2791215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935847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500+ Galaxy Powerpoint Background Free Download">
            <a:extLst>
              <a:ext uri="{FF2B5EF4-FFF2-40B4-BE49-F238E27FC236}">
                <a16:creationId xmlns:a16="http://schemas.microsoft.com/office/drawing/2014/main" id="{EC78795C-4CE5-08BA-1DDC-4F395358D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63DEA2-7F3E-8D5E-0D29-2B9DEB0D52C9}"/>
              </a:ext>
            </a:extLst>
          </p:cNvPr>
          <p:cNvSpPr txBox="1"/>
          <p:nvPr/>
        </p:nvSpPr>
        <p:spPr>
          <a:xfrm>
            <a:off x="2637461" y="2767280"/>
            <a:ext cx="6917077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EAEAEA"/>
                </a:solidFill>
                <a:latin typeface="Maiandra GD" panose="020E0502030308020204" pitchFamily="34" charset="0"/>
              </a:rPr>
              <a:t>Predictive Analysis (Classification)</a:t>
            </a:r>
            <a:endParaRPr lang="en-IN" sz="44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8954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36607-C172-546C-974B-108841C46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B9B12-1556-936A-DC73-F8770F918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Classification Accuracy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15385-DA24-80EC-FB4A-95A5F723F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>
              <a:buNone/>
            </a:pPr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53393FF-9F00-7020-74DC-231009A5EF90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AB4D088-7E19-7906-4C28-0CEAF99F2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269" y="1761575"/>
            <a:ext cx="6359735" cy="4795350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3561546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C232D-2C5A-3DB6-DC85-11DC835E2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7150-D980-32C0-BAA5-95C4946C4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Confusion Matrix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DBBD1-1B14-EADE-0099-69B90A723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marL="0" indent="0">
              <a:buNone/>
            </a:pPr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05D40EF-5CA7-889B-231B-A00164FC7E1B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438E1E7-6E19-AFE5-475D-45477F242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802" y="1706027"/>
            <a:ext cx="3076060" cy="2395781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0F1B4-D2C3-3973-3EA4-86F7F8CBE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428" y="1706027"/>
            <a:ext cx="2782278" cy="2388873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0D73FA-5534-3F84-4C44-E405B7ED24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77" y="4303945"/>
            <a:ext cx="3076060" cy="2301619"/>
          </a:xfrm>
          <a:prstGeom prst="rect">
            <a:avLst/>
          </a:prstGeom>
          <a:ln>
            <a:solidFill>
              <a:srgbClr val="575EA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2D8BACB-2431-3E5A-73EB-FA628DCC8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42" y="4303944"/>
            <a:ext cx="2762164" cy="2301619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6024196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3045A-73AB-7550-57E3-25495E449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2D67-5322-173F-A25F-03E82CD85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25874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Conclusions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9BFC0-69A2-57A1-065B-638DBA7CF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Launch success improves as flight experience increases.</a:t>
            </a: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KSC LC-39A has the highest number of successful launches.</a:t>
            </a: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CCAFS SLC-40 handles more high-payload launches with good success rates.</a:t>
            </a: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Payloads between 2,000 kg and 8,000 kg show higher success rates.</a:t>
            </a: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Heavier payloads up to ~15,600 kg are successfully launched into VLEO, ISS, and PO orbits.</a:t>
            </a: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Orbits like VLEO, ISS, GTO, and PO show higher success rates.</a:t>
            </a: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Logistic Regression, SVM, and KNN models performed best, achieving 83.3% accuracy.</a:t>
            </a:r>
          </a:p>
          <a:p>
            <a:r>
              <a:rPr lang="en-US" sz="18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SpaceX’s success rates have improved over time due to technological advancements and operational learning.</a:t>
            </a:r>
          </a:p>
          <a:p>
            <a:endParaRPr lang="en-US" sz="18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236675-0550-75EB-6FF4-2E35C0B01403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042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6DD572-9D60-CEA4-B45A-636E95323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0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11F14D-E9E7-D6F1-7AA3-E4E49FC53557}"/>
              </a:ext>
            </a:extLst>
          </p:cNvPr>
          <p:cNvSpPr txBox="1"/>
          <p:nvPr/>
        </p:nvSpPr>
        <p:spPr>
          <a:xfrm>
            <a:off x="5347271" y="2657604"/>
            <a:ext cx="62004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EAEAEA"/>
                </a:solidFill>
                <a:latin typeface="Maiandra GD" panose="020E0502030308020204" pitchFamily="34" charset="0"/>
              </a:rPr>
              <a:t>Thank you</a:t>
            </a:r>
            <a:endParaRPr lang="en-IN" sz="44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7533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142059-21A4-EE99-2867-97B1D2128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093B58-B6F4-5149-2ACE-1605708E540C}"/>
              </a:ext>
            </a:extLst>
          </p:cNvPr>
          <p:cNvSpPr txBox="1"/>
          <p:nvPr/>
        </p:nvSpPr>
        <p:spPr>
          <a:xfrm>
            <a:off x="4665981" y="2175959"/>
            <a:ext cx="71199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EAEAEA"/>
                </a:solidFill>
                <a:latin typeface="Maiandra GD" panose="020E0502030308020204" pitchFamily="34" charset="0"/>
              </a:rPr>
              <a:t>Approach</a:t>
            </a:r>
            <a:endParaRPr lang="en-IN" sz="4400" dirty="0">
              <a:latin typeface="Maiandra GD" panose="020E0502030308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18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047A4-5B0E-F2E4-5BBC-D7AEAB83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5E2E3-1934-00B4-E7B2-201537B59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Approach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E01BD-5EB7-DE49-6385-9C38619CF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926" y="1825625"/>
            <a:ext cx="10525873" cy="4667250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400" dirty="0">
                <a:solidFill>
                  <a:srgbClr val="575EA2"/>
                </a:solidFill>
                <a:latin typeface="Leelawadee UI" panose="020B0502040204020203" pitchFamily="34" charset="-34"/>
                <a:cs typeface="Leelawadee UI" panose="020B0502040204020203" pitchFamily="34" charset="-34"/>
              </a:rPr>
              <a:t>Executive Summary</a:t>
            </a:r>
            <a:endParaRPr lang="en-US" sz="24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  <a:p>
            <a:pPr algn="just">
              <a:lnSpc>
                <a:spcPct val="150000"/>
              </a:lnSpc>
            </a:pPr>
            <a:r>
              <a:rPr lang="en-US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Data Collection Methodology</a:t>
            </a:r>
          </a:p>
          <a:p>
            <a:pPr lvl="1" algn="just">
              <a:lnSpc>
                <a:spcPct val="100000"/>
              </a:lnSpc>
              <a:buFont typeface="Calibri" panose="020F0502020204030204" pitchFamily="34" charset="0"/>
              <a:buChar char="₋"/>
            </a:pPr>
            <a:r>
              <a:rPr lang="en-US" sz="17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Accessed data via SpaceX REST API</a:t>
            </a:r>
          </a:p>
          <a:p>
            <a:pPr lvl="1" algn="just">
              <a:lnSpc>
                <a:spcPct val="100000"/>
              </a:lnSpc>
              <a:buFont typeface="Calibri" panose="020F0502020204030204" pitchFamily="34" charset="0"/>
              <a:buChar char="₋"/>
            </a:pPr>
            <a:r>
              <a:rPr lang="en-US" sz="17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Conducted web scraping from Wikipedia.</a:t>
            </a:r>
          </a:p>
          <a:p>
            <a:pPr marL="342900" indent="-342900">
              <a:lnSpc>
                <a:spcPct val="150000"/>
              </a:lnSpc>
            </a:pPr>
            <a:r>
              <a:rPr lang="en-IN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Perform Data Wrangling</a:t>
            </a: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₋"/>
            </a:pPr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Data Cleaning: Managed null values and removed irrelevant columns.</a:t>
            </a: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₋"/>
            </a:pPr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Feature Engineering: Applied one-hot encoding to categorical data </a:t>
            </a:r>
            <a:r>
              <a:rPr lang="en-US" sz="16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fields.successfully</a:t>
            </a:r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.</a:t>
            </a:r>
          </a:p>
          <a:p>
            <a:pPr marL="342900" indent="-342900">
              <a:lnSpc>
                <a:spcPct val="150000"/>
              </a:lnSpc>
            </a:pPr>
            <a:r>
              <a:rPr lang="en-IN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Perform </a:t>
            </a:r>
            <a:r>
              <a:rPr lang="en-IN" sz="19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exploitary</a:t>
            </a:r>
            <a:r>
              <a:rPr lang="en-IN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data analysis (EDA) using visualization and SQL.</a:t>
            </a:r>
          </a:p>
          <a:p>
            <a:pPr marL="342900" indent="-342900">
              <a:lnSpc>
                <a:spcPct val="150000"/>
              </a:lnSpc>
            </a:pPr>
            <a:r>
              <a:rPr lang="en-IN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Perform interactive visual analysis using Folium and </a:t>
            </a:r>
            <a:r>
              <a:rPr lang="en-IN" sz="1900" dirty="0" err="1">
                <a:latin typeface="Leelawadee UI" panose="020B0502040204020203" pitchFamily="34" charset="-34"/>
                <a:cs typeface="Leelawadee UI" panose="020B0502040204020203" pitchFamily="34" charset="-34"/>
              </a:rPr>
              <a:t>Plotly</a:t>
            </a:r>
            <a:r>
              <a:rPr lang="en-IN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 Dash</a:t>
            </a:r>
          </a:p>
          <a:p>
            <a:pPr marL="342900" indent="-342900">
              <a:lnSpc>
                <a:spcPct val="150000"/>
              </a:lnSpc>
            </a:pPr>
            <a:r>
              <a:rPr lang="en-IN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Perform predictive analysis using classification models</a:t>
            </a:r>
          </a:p>
          <a:p>
            <a:pPr lvl="1">
              <a:lnSpc>
                <a:spcPct val="100000"/>
              </a:lnSpc>
              <a:buFont typeface="Calibri" panose="020F0502020204030204" pitchFamily="34" charset="0"/>
              <a:buChar char="₋"/>
            </a:pPr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LR, KNN, SVM, DT models have been built and evaluated for the best classifier.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17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AB3511-83BC-CCC3-B41B-6D72B6407730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063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F7528-F93A-3AC5-B265-9DA4C2445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C5ABE-554F-1820-0535-C95A5DAEE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Data Collection – SpaceX REST API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44251-352F-F441-80BB-6240815DA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335" y="1825625"/>
            <a:ext cx="4996666" cy="466725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sz="19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Data collection with SpaceX REST API.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300" i="1" dirty="0">
                <a:latin typeface="Leelawadee UI" panose="020B0502040204020203" pitchFamily="34" charset="-34"/>
                <a:cs typeface="Leelawadee UI" panose="020B0502040204020203" pitchFamily="34" charset="-34"/>
                <a:hlinkClick r:id="rId2"/>
              </a:rPr>
              <a:t>https://github.com/manishalinguntla2808/Applied-Data-Science-Capstone-Project/blob/main/Notebooks/jupyter-labs-spacex-data-collection-api.ipynb</a:t>
            </a:r>
            <a:r>
              <a:rPr lang="en-US" sz="1300" i="1" dirty="0">
                <a:latin typeface="Leelawadee UI" panose="020B0502040204020203" pitchFamily="34" charset="-34"/>
                <a:cs typeface="Leelawadee UI" panose="020B0502040204020203" pitchFamily="34" charset="-34"/>
              </a:rPr>
              <a:t>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A950225-EC2B-5390-FD3F-2B67396B172C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A2CE4C7-87F6-8966-BC16-BB05A2AA0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95" y="1690688"/>
            <a:ext cx="5050604" cy="4667247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200292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DE4834-7C2C-97DD-42C9-9F389C0A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12610-5BEF-C5F7-F528-D3C07081E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Data Collection – Web Scrapping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B9D35-D242-BF36-9A17-255BAC3FE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9334" y="1825625"/>
            <a:ext cx="4869951" cy="4667250"/>
          </a:xfrm>
        </p:spPr>
        <p:txBody>
          <a:bodyPr>
            <a:normAutofit/>
          </a:bodyPr>
          <a:lstStyle/>
          <a:p>
            <a:pPr algn="just">
              <a:lnSpc>
                <a:spcPct val="100000"/>
              </a:lnSpc>
            </a:pPr>
            <a:r>
              <a:rPr lang="en-US" sz="1600" dirty="0">
                <a:latin typeface="Leelawadee UI" panose="020B0502040204020203" pitchFamily="34" charset="-34"/>
                <a:cs typeface="Leelawadee UI" panose="020B0502040204020203" pitchFamily="34" charset="-34"/>
              </a:rPr>
              <a:t>W</a:t>
            </a:r>
            <a:r>
              <a:rPr lang="en-US" sz="1600" dirty="0"/>
              <a:t>eb scraping to collect Falcon 9 historical launch records from a Wikipedia page titled </a:t>
            </a:r>
            <a:r>
              <a:rPr lang="en-US" sz="1600" b="1" dirty="0"/>
              <a:t>List of Falcon 9 and Falcon Heavy launches</a:t>
            </a:r>
            <a:r>
              <a:rPr lang="en-US" sz="1600" dirty="0"/>
              <a:t>.</a:t>
            </a:r>
          </a:p>
          <a:p>
            <a:pPr marL="0" indent="0" algn="just">
              <a:lnSpc>
                <a:spcPct val="100000"/>
              </a:lnSpc>
              <a:buNone/>
            </a:pPr>
            <a:r>
              <a:rPr lang="en-US" sz="1300" i="1" dirty="0">
                <a:latin typeface="Leelawadee UI" panose="020B0502040204020203" pitchFamily="34" charset="-34"/>
                <a:cs typeface="Leelawadee UI" panose="020B0502040204020203" pitchFamily="34" charset="-34"/>
                <a:hlinkClick r:id="rId2"/>
              </a:rPr>
              <a:t>https://github.com/manishalinguntla2808/Applied-Data-Science-Capstone-Project/blob/main/Notebooks/jupyter-labs-webscraping.ipynb</a:t>
            </a:r>
            <a:endParaRPr lang="en-US" sz="1300" i="1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F25B7C-A141-5FDE-1785-598686FCF3F0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38C0C24-CBFB-6233-86AC-8DA91ACF1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718" y="1825625"/>
            <a:ext cx="5131082" cy="4780658"/>
          </a:xfrm>
          <a:prstGeom prst="rect">
            <a:avLst/>
          </a:prstGeom>
          <a:ln>
            <a:solidFill>
              <a:srgbClr val="575EA2"/>
            </a:solidFill>
          </a:ln>
        </p:spPr>
      </p:pic>
    </p:spTree>
    <p:extLst>
      <p:ext uri="{BB962C8B-B14F-4D97-AF65-F5344CB8AC3E}">
        <p14:creationId xmlns:p14="http://schemas.microsoft.com/office/powerpoint/2010/main" val="1242570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F6EB6-302F-110F-F642-00E711121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18CE6-89DD-9846-A431-62437367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575EA2"/>
                </a:solidFill>
                <a:latin typeface="Maiandra GD" panose="020E0502030308020204" pitchFamily="34" charset="0"/>
                <a:cs typeface="Leelawadee UI" panose="020B0502040204020203" pitchFamily="34" charset="-34"/>
              </a:rPr>
              <a:t>Data Wrangling</a:t>
            </a:r>
            <a:endParaRPr lang="en-IN" sz="4000" dirty="0">
              <a:solidFill>
                <a:srgbClr val="575EA2"/>
              </a:solidFill>
              <a:latin typeface="Modern No. 20" panose="02070704070505020303" pitchFamily="18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A58BB62-ECC0-DCD7-FDE2-E00CCA8DAB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896417"/>
              </p:ext>
            </p:extLst>
          </p:nvPr>
        </p:nvGraphicFramePr>
        <p:xfrm>
          <a:off x="838199" y="1825625"/>
          <a:ext cx="10515599" cy="4112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BEDBC4-E775-BD09-BE7F-D964FDD50D08}"/>
              </a:ext>
            </a:extLst>
          </p:cNvPr>
          <p:cNvCxnSpPr>
            <a:cxnSpLocks/>
          </p:cNvCxnSpPr>
          <p:nvPr/>
        </p:nvCxnSpPr>
        <p:spPr>
          <a:xfrm>
            <a:off x="827926" y="1489753"/>
            <a:ext cx="10525873" cy="0"/>
          </a:xfrm>
          <a:prstGeom prst="line">
            <a:avLst/>
          </a:prstGeom>
          <a:ln w="28575">
            <a:solidFill>
              <a:srgbClr val="575EA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E6CDA75-1D71-4AA7-73D7-E29C13934F17}"/>
              </a:ext>
            </a:extLst>
          </p:cNvPr>
          <p:cNvSpPr txBox="1"/>
          <p:nvPr/>
        </p:nvSpPr>
        <p:spPr>
          <a:xfrm>
            <a:off x="922533" y="6073396"/>
            <a:ext cx="1033665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300" i="1" dirty="0">
                <a:hlinkClick r:id="rId7"/>
              </a:rPr>
              <a:t>https://github.com/manishalinguntla2808/Applied-Data-Science-Capstone-Project/blob/main/Notebooks/labs-jupyter-spacex-Data%20wrangling.ipynb</a:t>
            </a:r>
            <a:endParaRPr lang="en-IN" sz="1300" i="1" dirty="0"/>
          </a:p>
        </p:txBody>
      </p:sp>
    </p:spTree>
    <p:extLst>
      <p:ext uri="{BB962C8B-B14F-4D97-AF65-F5344CB8AC3E}">
        <p14:creationId xmlns:p14="http://schemas.microsoft.com/office/powerpoint/2010/main" val="3807084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</TotalTime>
  <Words>1722</Words>
  <Application>Microsoft Office PowerPoint</Application>
  <PresentationFormat>Widescreen</PresentationFormat>
  <Paragraphs>306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Leelawadee UI</vt:lpstr>
      <vt:lpstr>Maiandra GD</vt:lpstr>
      <vt:lpstr>Modern No. 20</vt:lpstr>
      <vt:lpstr>Office Theme</vt:lpstr>
      <vt:lpstr>PowerPoint Presentation</vt:lpstr>
      <vt:lpstr>Presentation Overview</vt:lpstr>
      <vt:lpstr>Executive Summary</vt:lpstr>
      <vt:lpstr>Introduction</vt:lpstr>
      <vt:lpstr>PowerPoint Presentation</vt:lpstr>
      <vt:lpstr>Approach</vt:lpstr>
      <vt:lpstr>Data Collection – SpaceX REST API</vt:lpstr>
      <vt:lpstr>Data Collection – Web Scrapping</vt:lpstr>
      <vt:lpstr>Data Wrangling</vt:lpstr>
      <vt:lpstr>EDA with Data Visualization</vt:lpstr>
      <vt:lpstr>EDA with SQL</vt:lpstr>
      <vt:lpstr>Interactive Map with Folium</vt:lpstr>
      <vt:lpstr>Dashboard Development with Plotly Dash</vt:lpstr>
      <vt:lpstr>Predictive Analysis (Classification)</vt:lpstr>
      <vt:lpstr>Results</vt:lpstr>
      <vt:lpstr>PowerPoint Presentation</vt:lpstr>
      <vt:lpstr>Flight Number vs Launch Site</vt:lpstr>
      <vt:lpstr>Flight Number vs Payload Mass</vt:lpstr>
      <vt:lpstr>Payload Mass vs Launch Site</vt:lpstr>
      <vt:lpstr>Orbit Type vs Success rate</vt:lpstr>
      <vt:lpstr>Orbit Type vs Flight Number</vt:lpstr>
      <vt:lpstr>Orbit Type vs Payload Mass (Kg)</vt:lpstr>
      <vt:lpstr>Annual Average Launch Success Rate Trend</vt:lpstr>
      <vt:lpstr>All Launch Site Names</vt:lpstr>
      <vt:lpstr>Launch site names begin with 'CCA’</vt:lpstr>
      <vt:lpstr>Total Payload Mass carried by NASA</vt:lpstr>
      <vt:lpstr>Average payload mass carried by version F9 v1.1</vt:lpstr>
      <vt:lpstr>First succesful ground landing outcome</vt:lpstr>
      <vt:lpstr>Successful Drone Ship Landing with payload mass between 4000 and 6000</vt:lpstr>
      <vt:lpstr>Total number of Success and Failure Mission Outcomes</vt:lpstr>
      <vt:lpstr>Boosters Carried Maximum Load</vt:lpstr>
      <vt:lpstr>2015 Launch Records</vt:lpstr>
      <vt:lpstr>Rank the landing outcomes between 2010-06-04 and 2017-03-20</vt:lpstr>
      <vt:lpstr>PowerPoint Presentation</vt:lpstr>
      <vt:lpstr>All Launch sites marked on Map</vt:lpstr>
      <vt:lpstr>Launch Sites and Frequency in the USA</vt:lpstr>
      <vt:lpstr>PowerPoint Presentation</vt:lpstr>
      <vt:lpstr>Total Successful Launches by Launch Site</vt:lpstr>
      <vt:lpstr>Success vs. Failure Rate for KSC LC-39A</vt:lpstr>
      <vt:lpstr>Success vs. Failure for CCAFS SLC-40</vt:lpstr>
      <vt:lpstr>Success vs. Failure for CCAFS LC-40</vt:lpstr>
      <vt:lpstr>Success vs. Failure for VAFB SLC-4E</vt:lpstr>
      <vt:lpstr>Payload vs Launch outcome</vt:lpstr>
      <vt:lpstr>PowerPoint Presentation</vt:lpstr>
      <vt:lpstr>Classification Accuracy</vt:lpstr>
      <vt:lpstr>Confusion Matrix</vt:lpstr>
      <vt:lpstr>Conclusions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Hemalatha</dc:creator>
  <cp:lastModifiedBy>Hemalatha</cp:lastModifiedBy>
  <cp:revision>98</cp:revision>
  <dcterms:created xsi:type="dcterms:W3CDTF">2025-06-10T13:32:32Z</dcterms:created>
  <dcterms:modified xsi:type="dcterms:W3CDTF">2025-06-11T09:14:29Z</dcterms:modified>
</cp:coreProperties>
</file>